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1277" r:id="rId2"/>
    <p:sldId id="1278" r:id="rId3"/>
    <p:sldId id="1279" r:id="rId4"/>
    <p:sldId id="1280" r:id="rId5"/>
    <p:sldId id="1281" r:id="rId6"/>
    <p:sldId id="1283" r:id="rId7"/>
  </p:sldIdLst>
  <p:sldSz cx="12192000" cy="6858000"/>
  <p:notesSz cx="6858000" cy="9144000"/>
  <p:defaultTextStyle>
    <a:defPPr>
      <a:defRPr lang="en-US"/>
    </a:defPPr>
    <a:lvl1pPr marL="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8C4E02-1A18-4142-86A7-E76B6A9F2126}">
          <p14:sldIdLst>
            <p14:sldId id="1277"/>
            <p14:sldId id="1278"/>
            <p14:sldId id="1279"/>
            <p14:sldId id="1280"/>
            <p14:sldId id="1281"/>
            <p14:sldId id="1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1E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82494" autoAdjust="0"/>
  </p:normalViewPr>
  <p:slideViewPr>
    <p:cSldViewPr snapToGrid="0">
      <p:cViewPr varScale="1">
        <p:scale>
          <a:sx n="65" d="100"/>
          <a:sy n="65" d="100"/>
        </p:scale>
        <p:origin x="103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eryna Kelly" userId="d7ce6809-6954-4e9d-8ea1-3c635f4976e4" providerId="ADAL" clId="{8A773B7D-16BF-402C-8A31-6A7BC902676E}"/>
    <pc:docChg chg="modSld">
      <pc:chgData name="Kateryna Kelly" userId="d7ce6809-6954-4e9d-8ea1-3c635f4976e4" providerId="ADAL" clId="{8A773B7D-16BF-402C-8A31-6A7BC902676E}" dt="2024-07-18T15:06:12.773" v="0" actId="120"/>
      <pc:docMkLst>
        <pc:docMk/>
      </pc:docMkLst>
      <pc:sldChg chg="modSp mod">
        <pc:chgData name="Kateryna Kelly" userId="d7ce6809-6954-4e9d-8ea1-3c635f4976e4" providerId="ADAL" clId="{8A773B7D-16BF-402C-8A31-6A7BC902676E}" dt="2024-07-18T15:06:12.773" v="0" actId="120"/>
        <pc:sldMkLst>
          <pc:docMk/>
          <pc:sldMk cId="2877512730" sldId="1277"/>
        </pc:sldMkLst>
        <pc:spChg chg="mod">
          <ac:chgData name="Kateryna Kelly" userId="d7ce6809-6954-4e9d-8ea1-3c635f4976e4" providerId="ADAL" clId="{8A773B7D-16BF-402C-8A31-6A7BC902676E}" dt="2024-07-18T15:06:12.773" v="0" actId="120"/>
          <ac:spMkLst>
            <pc:docMk/>
            <pc:sldMk cId="2877512730" sldId="1277"/>
            <ac:spMk id="2" creationId="{AF765B7A-A91F-73CE-8653-CD28C42A973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2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7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48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55372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7F42C45-C4E3-F642-91AA-A6CD4743FF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096002" y="1676400"/>
            <a:ext cx="6274815" cy="530113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65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55372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7F42C45-C4E3-F642-91AA-A6CD4743FF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096002" y="1676400"/>
            <a:ext cx="6274815" cy="530113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72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Block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7F42C45-C4E3-F642-91AA-A6CD4743FF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46304" y="1676400"/>
            <a:ext cx="6242304" cy="5297424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6EA9C2-8248-B14A-BB1C-4C8381A3B567}"/>
              </a:ext>
            </a:extLst>
          </p:cNvPr>
          <p:cNvSpPr/>
          <p:nvPr userDrawn="1"/>
        </p:nvSpPr>
        <p:spPr>
          <a:xfrm>
            <a:off x="6063488" y="1676400"/>
            <a:ext cx="6128512" cy="518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8704" y="2023872"/>
            <a:ext cx="4974336" cy="437692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4431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7A9CED-CE86-5444-80C7-90D13DAA4D14}"/>
              </a:ext>
            </a:extLst>
          </p:cNvPr>
          <p:cNvSpPr/>
          <p:nvPr userDrawn="1"/>
        </p:nvSpPr>
        <p:spPr>
          <a:xfrm>
            <a:off x="0" y="2462768"/>
            <a:ext cx="12192000" cy="41666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51810DF-822F-8747-839B-187717562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2660050"/>
            <a:ext cx="5547360" cy="3740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B76B9FD-3A62-1144-A460-D2D037405CF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35776" y="2660050"/>
            <a:ext cx="5547360" cy="3740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573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r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1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5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8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r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1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r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4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241A774-5B4F-4CD5-953D-E4D34C8A33C1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45BD6CD-B472-44B8-BF2E-A54C34B94B5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132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4" r:id="rId13"/>
    <p:sldLayoutId id="2147483705" r:id="rId14"/>
    <p:sldLayoutId id="2147483706" r:id="rId15"/>
  </p:sldLayoutIdLst>
  <p:txStyles>
    <p:titleStyle>
      <a:lvl1pPr algn="r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r" rtl="1" eaLnBrk="1" hangingPunct="1">
        <a:defRPr>
          <a:solidFill>
            <a:schemeClr val="tx2"/>
          </a:solidFill>
        </a:defRPr>
      </a:lvl2pPr>
      <a:lvl3pPr algn="r" rtl="1" eaLnBrk="1" hangingPunct="1">
        <a:defRPr>
          <a:solidFill>
            <a:schemeClr val="tx2"/>
          </a:solidFill>
        </a:defRPr>
      </a:lvl3pPr>
      <a:lvl4pPr algn="r" rtl="1" eaLnBrk="1" hangingPunct="1">
        <a:defRPr>
          <a:solidFill>
            <a:schemeClr val="tx2"/>
          </a:solidFill>
        </a:defRPr>
      </a:lvl4pPr>
      <a:lvl5pPr algn="r" rtl="1" eaLnBrk="1" hangingPunct="1">
        <a:defRPr>
          <a:solidFill>
            <a:schemeClr val="tx2"/>
          </a:solidFill>
        </a:defRPr>
      </a:lvl5pPr>
      <a:lvl6pPr algn="r" rtl="1" eaLnBrk="1" hangingPunct="1">
        <a:defRPr>
          <a:solidFill>
            <a:schemeClr val="tx2"/>
          </a:solidFill>
        </a:defRPr>
      </a:lvl6pPr>
      <a:lvl7pPr algn="r" rtl="1" eaLnBrk="1" hangingPunct="1">
        <a:defRPr>
          <a:solidFill>
            <a:schemeClr val="tx2"/>
          </a:solidFill>
        </a:defRPr>
      </a:lvl7pPr>
      <a:lvl8pPr algn="r" rtl="1" eaLnBrk="1" hangingPunct="1">
        <a:defRPr>
          <a:solidFill>
            <a:schemeClr val="tx2"/>
          </a:solidFill>
        </a:defRPr>
      </a:lvl8pPr>
      <a:lvl9pPr algn="r"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65B7A-A91F-73CE-8653-CD28C42A9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895680"/>
            <a:ext cx="11029616" cy="1013800"/>
          </a:xfrm>
        </p:spPr>
        <p:txBody>
          <a:bodyPr/>
          <a:lstStyle/>
          <a:p>
            <a:pPr algn="l" rtl="0"/>
            <a:r>
              <a:rPr lang="en-US" dirty="0"/>
              <a:t>The right to an Interpreter</a:t>
            </a:r>
          </a:p>
          <a:p>
            <a:pPr algn="l" rtl="0"/>
            <a:endParaRPr lang="en-US" sz="1400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24B2C-E7CC-D4CB-7CFD-634461E00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6177469" cy="3678303"/>
          </a:xfrm>
        </p:spPr>
        <p:txBody>
          <a:bodyPr/>
          <a:lstStyle/>
          <a:p>
            <a:pPr marL="305435" indent="-305435" algn="l" rtl="0"/>
            <a:r>
              <a:rPr lang="en-US" dirty="0"/>
              <a:t>Everyone has the </a:t>
            </a:r>
            <a:r>
              <a:rPr lang="en-US" b="1" dirty="0">
                <a:ea typeface="+mn-lt"/>
                <a:cs typeface="+mn-lt"/>
              </a:rPr>
              <a:t>right</a:t>
            </a:r>
            <a:r>
              <a:rPr lang="en-US" dirty="0"/>
              <a:t> to an interpreter at the doctor’s office</a:t>
            </a:r>
          </a:p>
          <a:p>
            <a:pPr marL="305435" indent="-305435" algn="l" rtl="0"/>
            <a:r>
              <a:rPr lang="en-US" dirty="0"/>
              <a:t>The doctor must provide an interpreter free of charge, meaning you do not have to pay for the service </a:t>
            </a:r>
          </a:p>
          <a:p>
            <a:pPr marL="305435" indent="-305435" algn="l" rtl="0"/>
            <a:r>
              <a:rPr lang="en-US" dirty="0"/>
              <a:t>Everyone has the </a:t>
            </a:r>
            <a:r>
              <a:rPr lang="en-US" b="1" dirty="0">
                <a:ea typeface="+mn-lt"/>
                <a:cs typeface="+mn-lt"/>
              </a:rPr>
              <a:t>right</a:t>
            </a:r>
            <a:r>
              <a:rPr lang="en-US" dirty="0"/>
              <a:t> to a translator at the doctor’s office</a:t>
            </a:r>
          </a:p>
          <a:p>
            <a:pPr marL="305435" indent="-305435" algn="l" rtl="0"/>
            <a:r>
              <a:rPr lang="en-US" dirty="0"/>
              <a:t>Everyone has the </a:t>
            </a:r>
            <a:r>
              <a:rPr lang="en-US" b="1" dirty="0">
                <a:ea typeface="+mn-lt"/>
                <a:cs typeface="+mn-lt"/>
              </a:rPr>
              <a:t>right</a:t>
            </a:r>
            <a:r>
              <a:rPr lang="en-US" dirty="0"/>
              <a:t> to an interpreter at the doctor’s practice</a:t>
            </a:r>
          </a:p>
          <a:p>
            <a:pPr marL="305435" indent="-305435"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6" name="Picture 5" descr="Interpreter vs Translator: 9 Major Differences Between The Two Professions  - DOCUMENT TRANSLATION, AUDIO TRANSCRIPTION, &amp; PHONE INTERPRETATION">
            <a:extLst>
              <a:ext uri="{FF2B5EF4-FFF2-40B4-BE49-F238E27FC236}">
                <a16:creationId xmlns:a16="http://schemas.microsoft.com/office/drawing/2014/main" id="{B9BDB836-0618-2881-8364-438132507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163" y="2763966"/>
            <a:ext cx="4544289" cy="250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1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52E49-DCB7-0C74-7276-41CFDFA8D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Types of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16430-B2A1-F7F2-6186-9F5E1314B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210678"/>
            <a:ext cx="11158265" cy="3678303"/>
          </a:xfrm>
        </p:spPr>
        <p:txBody>
          <a:bodyPr/>
          <a:lstStyle/>
          <a:p>
            <a:pPr marL="629920" lvl="1" indent="-305435" algn="l" rtl="0"/>
            <a:r>
              <a:rPr lang="en-US" sz="2000" dirty="0">
                <a:ea typeface="+mn-lt"/>
                <a:cs typeface="+mn-lt"/>
              </a:rPr>
              <a:t>In person interpretation- </a:t>
            </a:r>
            <a:r>
              <a:rPr lang="en-US" sz="2000" u="sng" dirty="0">
                <a:ea typeface="+mn-lt"/>
                <a:cs typeface="+mn-lt"/>
              </a:rPr>
              <a:t>Interpreter is there at the appointment with you </a:t>
            </a:r>
          </a:p>
          <a:p>
            <a:pPr marL="629920" lvl="1" indent="-305435" algn="l" rtl="0"/>
            <a:r>
              <a:rPr lang="en-US" sz="2000" dirty="0">
                <a:ea typeface="+mn-lt"/>
                <a:cs typeface="+mn-lt"/>
              </a:rPr>
              <a:t>Online interpretation- communicate over the phone or on the computer screen at the appointment </a:t>
            </a:r>
          </a:p>
          <a:p>
            <a:pPr marL="629920" lvl="1" indent="-305435" algn="l" rtl="0"/>
            <a:endParaRPr lang="en-US" sz="2000" dirty="0">
              <a:ea typeface="+mn-lt"/>
              <a:cs typeface="+mn-lt"/>
            </a:endParaRPr>
          </a:p>
        </p:txBody>
      </p:sp>
      <p:pic>
        <p:nvPicPr>
          <p:cNvPr id="4" name="Picture 3" descr="Team Meetings In-Person Vs Virtual - Analytics 365">
            <a:extLst>
              <a:ext uri="{FF2B5EF4-FFF2-40B4-BE49-F238E27FC236}">
                <a16:creationId xmlns:a16="http://schemas.microsoft.com/office/drawing/2014/main" id="{F0D42DB3-BEBB-FE4A-DFB2-4D64D8DAF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857" y="4086706"/>
            <a:ext cx="8223438" cy="205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9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4964-C96F-BC12-2656-EE276F242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Interpreter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F0729-703B-DCB8-8A82-221AC6B8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010" y="2619223"/>
            <a:ext cx="7320921" cy="3678303"/>
          </a:xfrm>
        </p:spPr>
        <p:txBody>
          <a:bodyPr>
            <a:normAutofit/>
          </a:bodyPr>
          <a:lstStyle/>
          <a:p>
            <a:pPr marL="629920" lvl="1" indent="-305435" algn="l" rtl="0"/>
            <a:r>
              <a:rPr lang="en-US" dirty="0"/>
              <a:t>Interpreters know how to speak your language and the English language very well, so they can understand and speak with both you and the doctor.</a:t>
            </a:r>
          </a:p>
          <a:p>
            <a:pPr marL="629920" lvl="1" indent="-305435" algn="l" rtl="0"/>
            <a:r>
              <a:rPr lang="en-US" dirty="0"/>
              <a:t>They know special medical terms so they can explain them to you in a way that is easy to understand</a:t>
            </a:r>
          </a:p>
          <a:p>
            <a:pPr marL="629920" lvl="1" indent="-305435" algn="l" rtl="0"/>
            <a:r>
              <a:rPr lang="en-US" dirty="0"/>
              <a:t>It is very important to let the interpreter know if there is anything that you do not understand.</a:t>
            </a:r>
          </a:p>
          <a:p>
            <a:pPr marL="899795" lvl="2" indent="-269875" algn="l" rtl="0">
              <a:buFont typeface="Wingdings" panose="05020102010507070707" pitchFamily="18" charset="2"/>
              <a:buChar char="§"/>
            </a:pPr>
            <a:r>
              <a:rPr lang="en-US" sz="1600" dirty="0">
                <a:ea typeface="+mn-lt"/>
                <a:cs typeface="+mn-lt"/>
              </a:rPr>
              <a:t>Do not leave the appointment until you understand everything that is going on!!!</a:t>
            </a:r>
          </a:p>
          <a:p>
            <a:pPr marL="899795" lvl="2" indent="-269875" algn="l" rtl="0">
              <a:buFont typeface="Wingdings" panose="05020102010507070707" pitchFamily="18" charset="2"/>
              <a:buChar char="§"/>
            </a:pPr>
            <a:endParaRPr lang="en-US" sz="1600" dirty="0">
              <a:ea typeface="+mn-lt"/>
              <a:cs typeface="+mn-lt"/>
            </a:endParaRPr>
          </a:p>
          <a:p>
            <a:pPr marL="0" indent="0" algn="l" rtl="0">
              <a:buNone/>
            </a:pPr>
            <a:endParaRPr lang="en-US" sz="1600" dirty="0">
              <a:ea typeface="+mn-lt"/>
              <a:cs typeface="+mn-lt"/>
            </a:endParaRPr>
          </a:p>
        </p:txBody>
      </p:sp>
      <p:pic>
        <p:nvPicPr>
          <p:cNvPr id="6" name="Picture 5" descr="Interpretation Services | All World Languages | FLEX Language Services">
            <a:extLst>
              <a:ext uri="{FF2B5EF4-FFF2-40B4-BE49-F238E27FC236}">
                <a16:creationId xmlns:a16="http://schemas.microsoft.com/office/drawing/2014/main" id="{0D1040B3-80A7-6AD5-2220-41F1792AB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037" y="2446176"/>
            <a:ext cx="3420533" cy="351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77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FD076-451D-14BE-84CC-7316C3C1A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Privacy and confidentiality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2E89B-442B-E595-E905-1A403AF75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64921"/>
            <a:ext cx="6372950" cy="4424908"/>
          </a:xfrm>
        </p:spPr>
        <p:txBody>
          <a:bodyPr>
            <a:normAutofit/>
          </a:bodyPr>
          <a:lstStyle/>
          <a:p>
            <a:pPr marL="305435" indent="-305435" algn="l" rtl="0"/>
            <a:r>
              <a:rPr lang="en-US"/>
              <a:t>Interpreters keep everything you say private.  </a:t>
            </a:r>
          </a:p>
          <a:p>
            <a:pPr marL="305435" indent="-305435" algn="l" rtl="0"/>
            <a:r>
              <a:rPr lang="en-US"/>
              <a:t>They are not allowed to tell anyone outside what was said during your appointment or about your health.  </a:t>
            </a:r>
          </a:p>
          <a:p>
            <a:pPr marL="305435" indent="-305435" algn="l" rtl="0"/>
            <a:r>
              <a:rPr lang="en-US"/>
              <a:t>You can peak freely. </a:t>
            </a:r>
          </a:p>
        </p:txBody>
      </p:sp>
      <p:pic>
        <p:nvPicPr>
          <p:cNvPr id="4" name="Picture 3" descr="Ensuring Confidentiality: HR Managers' Role in Safeguarding Sensitive  Information">
            <a:extLst>
              <a:ext uri="{FF2B5EF4-FFF2-40B4-BE49-F238E27FC236}">
                <a16:creationId xmlns:a16="http://schemas.microsoft.com/office/drawing/2014/main" id="{C708C923-2BDE-FCBB-7D58-ACBC86C14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823" y="2857596"/>
            <a:ext cx="4344170" cy="244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4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E9EA-A05D-1CF1-A382-7E853BEA9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Using family or friends to interpret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76C17-1F23-BF31-5523-EDCF69147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428207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05435" indent="-305435" algn="l" rtl="0"/>
            <a:r>
              <a:rPr lang="en-US" sz="1400" dirty="0"/>
              <a:t>Do not use family or friends as interpreters, it can cause many problems</a:t>
            </a:r>
          </a:p>
          <a:p>
            <a:pPr marL="305435" indent="-305435" algn="l" rtl="0"/>
            <a:r>
              <a:rPr lang="en-US" sz="1400" u="sng" dirty="0">
                <a:ea typeface="+mn-lt"/>
                <a:cs typeface="+mn-lt"/>
              </a:rPr>
              <a:t>Your friends or family members: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not know special medical terms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not know English well (so they do not understand what the doctor is saying)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not understand the importance of interpreting everything that is said 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add or leave out important information 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give the doctor their own opinion instead of yours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answer for you without asking you what you would like to say</a:t>
            </a:r>
          </a:p>
          <a:p>
            <a:pPr marL="629920" lvl="1" indent="-305435" algn="l" rtl="0"/>
            <a:r>
              <a:rPr lang="en-US" sz="1400" dirty="0">
                <a:ea typeface="+mn-lt"/>
                <a:cs typeface="+mn-lt"/>
              </a:rPr>
              <a:t>May tell other people about the appointment</a:t>
            </a:r>
          </a:p>
          <a:p>
            <a:pPr marL="629920" lvl="1" indent="-305435" algn="l" rtl="0"/>
            <a:endParaRPr lang="en-US" sz="1400" dirty="0">
              <a:ea typeface="+mn-lt"/>
              <a:cs typeface="+mn-lt"/>
            </a:endParaRPr>
          </a:p>
          <a:p>
            <a:pPr marL="954405" lvl="1" indent="-305435" algn="l" rtl="0"/>
            <a:r>
              <a:rPr lang="en-US" sz="1400" dirty="0">
                <a:ea typeface="+mn-lt"/>
                <a:cs typeface="+mn-lt"/>
              </a:rPr>
              <a:t>If the doctor’s office does not offer you free interpretation, you can ask for it.  All you have to say is, “Interpreter please!” and tell them the language you speak.</a:t>
            </a:r>
          </a:p>
          <a:p>
            <a:pPr marL="899795" lvl="2" indent="-269875" algn="l" rtl="0">
              <a:buFont typeface="Wingdings" panose="05020102010507070707" pitchFamily="18" charset="2"/>
              <a:buChar char="§"/>
            </a:pPr>
            <a:r>
              <a:rPr lang="en-US" dirty="0"/>
              <a:t>If your doctor does not provide interpretation, let your caseworker know.</a:t>
            </a:r>
          </a:p>
          <a:p>
            <a:pPr marL="629920" lvl="1" indent="-305435" algn="l" rtl="0"/>
            <a:endParaRPr lang="en-US" sz="1400" dirty="0">
              <a:ea typeface="+mn-lt"/>
              <a:cs typeface="+mn-lt"/>
            </a:endParaRPr>
          </a:p>
        </p:txBody>
      </p:sp>
      <p:pic>
        <p:nvPicPr>
          <p:cNvPr id="7" name="Picture 6" descr="The Meaning of Family | LoveToKnow">
            <a:extLst>
              <a:ext uri="{FF2B5EF4-FFF2-40B4-BE49-F238E27FC236}">
                <a16:creationId xmlns:a16="http://schemas.microsoft.com/office/drawing/2014/main" id="{6669B95F-A62F-D461-476A-ED408A243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976" y="2515171"/>
            <a:ext cx="3666836" cy="244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3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E9EA-A05D-1CF1-A382-7E853BEA9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Using family or friends to interpret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76C17-1F23-BF31-5523-EDCF69147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42820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1400" dirty="0"/>
              <a:t>Do not use relatives or acquaintances as interpreters; it can cause many issues.</a:t>
            </a:r>
          </a:p>
          <a:p>
            <a:pPr algn="l" rtl="0"/>
            <a:r>
              <a:rPr lang="en-US" sz="1400" dirty="0"/>
              <a:t>Your acquaintances or relatives: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not know specific medical terminology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not understand English well (so they do not comprehend what the doctor is saying)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not recognize the importance of interpreting everything that is said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omit or include crucial information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provide the doctor with their own perspective instead of yours</a:t>
            </a:r>
          </a:p>
          <a:p>
            <a:pPr marL="914400" indent="-304800" algn="l" rtl="0">
              <a:buFont typeface="Arial" panose="020B0604020202020204" pitchFamily="34" charset="0"/>
              <a:buChar char="•"/>
            </a:pPr>
            <a:r>
              <a:rPr lang="en-US" sz="1400" dirty="0"/>
              <a:t>May respond for you without inquiring about what you wish to say</a:t>
            </a:r>
          </a:p>
          <a:p>
            <a:pPr marL="574675" indent="-398463" algn="l" rtl="0"/>
            <a:r>
              <a:rPr lang="en-US" sz="1400" dirty="0"/>
              <a:t>May disclose details about the appointment to others</a:t>
            </a:r>
          </a:p>
          <a:p>
            <a:pPr marL="574675" indent="-398463" algn="l" rtl="0"/>
            <a:r>
              <a:rPr lang="en-US" sz="1400" dirty="0"/>
              <a:t>If the doctor's office does not offer you free translation services, you can request it. All you need to say is, “Translator please!” and indicate the language you speak.</a:t>
            </a:r>
            <a:br>
              <a:rPr lang="en-US" sz="1400" dirty="0"/>
            </a:br>
            <a:r>
              <a:rPr lang="en-US" sz="1400" dirty="0"/>
              <a:t>If your doctor does not supply interpretation, inform your caseworker.</a:t>
            </a:r>
          </a:p>
        </p:txBody>
      </p:sp>
      <p:pic>
        <p:nvPicPr>
          <p:cNvPr id="7" name="Picture 6" descr="The Meaning of Family | LoveToKnow">
            <a:extLst>
              <a:ext uri="{FF2B5EF4-FFF2-40B4-BE49-F238E27FC236}">
                <a16:creationId xmlns:a16="http://schemas.microsoft.com/office/drawing/2014/main" id="{6669B95F-A62F-D461-476A-ED408A243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976" y="2515171"/>
            <a:ext cx="3666836" cy="244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854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Custom 2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6C244A"/>
      </a:accent1>
      <a:accent2>
        <a:srgbClr val="903163"/>
      </a:accent2>
      <a:accent3>
        <a:srgbClr val="CE71A2"/>
      </a:accent3>
      <a:accent4>
        <a:srgbClr val="FFC000"/>
      </a:accent4>
      <a:accent5>
        <a:srgbClr val="66B1CE"/>
      </a:accent5>
      <a:accent6>
        <a:srgbClr val="40619D"/>
      </a:accent6>
      <a:hlink>
        <a:srgbClr val="FFC000"/>
      </a:hlink>
      <a:folHlink>
        <a:srgbClr val="FFC000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182</TotalTime>
  <Words>493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Gill Sans MT</vt:lpstr>
      <vt:lpstr>Wingdings</vt:lpstr>
      <vt:lpstr>Wingdings 2</vt:lpstr>
      <vt:lpstr>Dividend</vt:lpstr>
      <vt:lpstr>The right to an Interpreter </vt:lpstr>
      <vt:lpstr>Types of interpretation</vt:lpstr>
      <vt:lpstr>Interpreter role</vt:lpstr>
      <vt:lpstr>Privacy and confidentiality </vt:lpstr>
      <vt:lpstr>Using family or friends to interpret </vt:lpstr>
      <vt:lpstr>Using family or friends to interpret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Ali Yusuf</cp:lastModifiedBy>
  <cp:revision>4</cp:revision>
  <dcterms:created xsi:type="dcterms:W3CDTF">2023-10-26T16:59:56Z</dcterms:created>
  <dcterms:modified xsi:type="dcterms:W3CDTF">2024-08-13T16:35:50Z</dcterms:modified>
</cp:coreProperties>
</file>